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3C2_DA0EA942.xml" ContentType="application/vnd.ms-powerpoint.comments+xml"/>
  <Override PartName="/ppt/comments/modernComment_3B8_17E7B53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14"/>
  </p:notesMasterIdLst>
  <p:handoutMasterIdLst>
    <p:handoutMasterId r:id="rId15"/>
  </p:handoutMasterIdLst>
  <p:sldIdLst>
    <p:sldId id="712" r:id="rId3"/>
    <p:sldId id="960" r:id="rId4"/>
    <p:sldId id="961" r:id="rId5"/>
    <p:sldId id="962" r:id="rId6"/>
    <p:sldId id="963" r:id="rId7"/>
    <p:sldId id="965" r:id="rId8"/>
    <p:sldId id="917" r:id="rId9"/>
    <p:sldId id="952" r:id="rId10"/>
    <p:sldId id="957" r:id="rId11"/>
    <p:sldId id="913" r:id="rId12"/>
    <p:sldId id="967" r:id="rId13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EBABFD-8954-7570-6A35-D06771F81AA0}" name="Seth Steinman" initials="" userId="S::ssteinman@preveilsaas.onmicrosoft.com::8dfb24ae-fd1f-4d0a-a652-2a3a6e17c926" providerId="AD"/>
  <p188:author id="{98ABC5FF-9B5D-CF01-8F61-510DC9E75471}" name="Noel Vestal" initials="NV" userId="S::nvestal@preveilsaas.onmicrosoft.com::520390ab-1f2e-468d-b25a-90a316799d2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Veil Demo" initials="PD" lastIdx="1" clrIdx="0">
    <p:extLst>
      <p:ext uri="{19B8F6BF-5375-455C-9EA6-DF929625EA0E}">
        <p15:presenceInfo xmlns:p15="http://schemas.microsoft.com/office/powerpoint/2012/main" userId="PreVeil Demo" providerId="None"/>
      </p:ext>
    </p:extLst>
  </p:cmAuthor>
  <p:cmAuthor id="2" name="Vincent Petrecca" initials="VP" lastIdx="1" clrIdx="1">
    <p:extLst>
      <p:ext uri="{19B8F6BF-5375-455C-9EA6-DF929625EA0E}">
        <p15:presenceInfo xmlns:p15="http://schemas.microsoft.com/office/powerpoint/2012/main" userId="Vincent Petrec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F2A"/>
    <a:srgbClr val="1F2D57"/>
    <a:srgbClr val="0CBD38"/>
    <a:srgbClr val="F1F0FF"/>
    <a:srgbClr val="FFFFFF"/>
    <a:srgbClr val="313841"/>
    <a:srgbClr val="EAEAEA"/>
    <a:srgbClr val="1FA8F6"/>
    <a:srgbClr val="3D628E"/>
    <a:srgbClr val="3DE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15" autoAdjust="0"/>
    <p:restoredTop sz="93453" autoAdjust="0"/>
  </p:normalViewPr>
  <p:slideViewPr>
    <p:cSldViewPr snapToGrid="0" snapToObjects="1" showGuides="1">
      <p:cViewPr varScale="1">
        <p:scale>
          <a:sx n="163" d="100"/>
          <a:sy n="163" d="100"/>
        </p:scale>
        <p:origin x="560" y="168"/>
      </p:cViewPr>
      <p:guideLst>
        <p:guide orient="horz" pos="2160"/>
        <p:guide pos="3840"/>
      </p:guideLst>
    </p:cSldViewPr>
  </p:slideViewPr>
  <p:outlineViewPr>
    <p:cViewPr>
      <p:scale>
        <a:sx n="60" d="100"/>
        <a:sy n="60" d="100"/>
      </p:scale>
      <p:origin x="0" y="-268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modernComment_3B8_17E7B5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42C13B-28AC-1840-ACF4-52ABF4C641F0}" authorId="{AFEBABFD-8954-7570-6A35-D06771F81AA0}" created="2023-07-25T20:27:41.2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1061169" sldId="952"/>
      <ac:spMk id="3" creationId="{2025C9A2-7CFB-BCBD-80CD-8699A4EA0364}"/>
      <ac:txMk cp="0" len="136">
        <ac:context len="137" hash="1369337937"/>
      </ac:txMk>
    </ac:txMkLst>
    <p188:pos x="10203964" y="595662"/>
    <p188:txBody>
      <a:bodyPr/>
      <a:lstStyle/>
      <a:p>
        <a:r>
          <a:rPr lang="en-US"/>
          <a:t>Replace words with Logos</a:t>
        </a:r>
      </a:p>
    </p188:txBody>
  </p188:cm>
  <p188:cm id="{64C96FE5-3624-0E46-9502-33ED7DCA4E0C}" authorId="{AFEBABFD-8954-7570-6A35-D06771F81AA0}" created="2023-07-25T20:28:24.993">
    <pc:sldMkLst xmlns:pc="http://schemas.microsoft.com/office/powerpoint/2013/main/command">
      <pc:docMk/>
      <pc:sldMk cId="401061169" sldId="952"/>
    </pc:sldMkLst>
    <p188:txBody>
      <a:bodyPr/>
      <a:lstStyle/>
      <a:p>
        <a:r>
          <a:rPr lang="en-US"/>
          <a:t>Add that users keep existing email addresses</a:t>
        </a:r>
      </a:p>
    </p188:txBody>
  </p188:cm>
</p188:cmLst>
</file>

<file path=ppt/comments/modernComment_3C2_DA0EA94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6E8055-4AD0-0344-B280-D6591D12BF8B}" authorId="{98ABC5FF-9B5D-CF01-8F61-510DC9E75471}" created="2023-08-14T17:45:15.3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58393922" sldId="962"/>
      <ac:spMk id="2" creationId="{6C213E09-1E2F-E031-C5CF-5A1524CC34AF}"/>
      <ac:txMk cp="21" len="11">
        <ac:context len="33" hash="4255019247"/>
      </ac:txMk>
    </ac:txMkLst>
    <p188:pos x="8121041" y="494778"/>
    <p188:txBody>
      <a:bodyPr/>
      <a:lstStyle/>
      <a:p>
        <a:r>
          <a:rPr lang="en-US"/>
          <a:t>Do we want to say subcontractors?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46009EB-9087-EA4F-B69B-1D90C8D09D8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5190401-6F2B-654F-820F-BCCE2FA1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10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5828907-F54C-874B-9ACB-A7A241DA4E0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2C2AD23-0CD4-684C-8903-F4025EE2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59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7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88720"/>
            <a:ext cx="9144000" cy="914400"/>
          </a:xfrm>
        </p:spPr>
        <p:txBody>
          <a:bodyPr anchor="t" anchorCtr="0"/>
          <a:lstStyle>
            <a:lvl1pPr algn="l">
              <a:defRPr sz="5000">
                <a:solidFill>
                  <a:srgbClr val="F05F2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03120"/>
            <a:ext cx="9144000" cy="64008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3138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5215414"/>
            <a:ext cx="4668838" cy="890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4946073" cy="14436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4946073" cy="320040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8291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914400" y="548640"/>
            <a:ext cx="10424160" cy="53035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300788"/>
            <a:ext cx="636587" cy="549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Klavika Bd" charset="0"/>
                <a:ea typeface="Klavika Bd" charset="0"/>
                <a:cs typeface="Klavika Bd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fld id="{262019AB-ABB5-F042-991F-DE9D5F36A3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0" y="6301050"/>
            <a:ext cx="3048000" cy="548640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Klavika Bd" charset="0"/>
                <a:ea typeface="Klavika Bd" charset="0"/>
                <a:cs typeface="Klavika Bd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CONFIDENTIAL + PROPRIETARY</a:t>
            </a:r>
          </a:p>
        </p:txBody>
      </p:sp>
    </p:spTree>
    <p:extLst>
      <p:ext uri="{BB962C8B-B14F-4D97-AF65-F5344CB8AC3E}">
        <p14:creationId xmlns:p14="http://schemas.microsoft.com/office/powerpoint/2010/main" val="60327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188720"/>
            <a:ext cx="10058400" cy="5029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0" baseline="0">
                <a:solidFill>
                  <a:srgbClr val="F05F2A"/>
                </a:solidFill>
                <a:latin typeface="Klavika Bd" charset="0"/>
                <a:ea typeface="Klavika Bd" charset="0"/>
                <a:cs typeface="Klavika B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amenta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sapienta</a:t>
            </a:r>
            <a:r>
              <a:rPr lang="en-US" dirty="0"/>
              <a:t> </a:t>
            </a:r>
            <a:r>
              <a:rPr lang="en-US" dirty="0" err="1"/>
              <a:t>dolere</a:t>
            </a:r>
            <a:r>
              <a:rPr lang="en-US" dirty="0"/>
              <a:t> </a:t>
            </a:r>
            <a:r>
              <a:rPr lang="en-US" dirty="0" err="1"/>
              <a:t>consequitur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. </a:t>
            </a:r>
            <a:r>
              <a:rPr lang="en-US" dirty="0" err="1"/>
              <a:t>Amenta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sapienta</a:t>
            </a:r>
            <a:r>
              <a:rPr lang="en-US" dirty="0"/>
              <a:t> </a:t>
            </a:r>
            <a:r>
              <a:rPr lang="en-US" dirty="0" err="1"/>
              <a:t>dolere</a:t>
            </a:r>
            <a:r>
              <a:rPr lang="en-US" dirty="0"/>
              <a:t> </a:t>
            </a:r>
            <a:r>
              <a:rPr lang="en-US" dirty="0" err="1"/>
              <a:t>sila</a:t>
            </a:r>
            <a:br>
              <a:rPr lang="en-US" dirty="0"/>
            </a:br>
            <a:r>
              <a:rPr lang="en-US" dirty="0" err="1"/>
              <a:t>consequitur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amenta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sapienta</a:t>
            </a:r>
            <a:r>
              <a:rPr lang="en-US" dirty="0"/>
              <a:t> </a:t>
            </a:r>
            <a:r>
              <a:rPr lang="en-US" dirty="0" err="1"/>
              <a:t>dolere</a:t>
            </a:r>
            <a:r>
              <a:rPr lang="en-US" dirty="0"/>
              <a:t> </a:t>
            </a:r>
            <a:r>
              <a:rPr lang="en-US" dirty="0" err="1"/>
              <a:t>consequitur</a:t>
            </a:r>
            <a:r>
              <a:rPr lang="en-US" dirty="0"/>
              <a:t>.”</a:t>
            </a:r>
          </a:p>
          <a:p>
            <a:pPr lvl="0"/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4543" y="1188720"/>
            <a:ext cx="489857" cy="60415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0" baseline="0">
                <a:solidFill>
                  <a:srgbClr val="F05F2A"/>
                </a:solidFill>
                <a:latin typeface="Klavika Bd" charset="0"/>
                <a:ea typeface="Klavika Bd" charset="0"/>
                <a:cs typeface="Klavika B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“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/ Inves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 Bd" charset="0"/>
                <a:ea typeface="Klavika Bd" charset="0"/>
                <a:cs typeface="Klavika Bd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 Bd" charset="0"/>
                <a:ea typeface="Klavika Bd" charset="0"/>
                <a:cs typeface="Klavika Bd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4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1188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 Bd" charset="0"/>
                <a:ea typeface="Klavika Bd" charset="0"/>
                <a:cs typeface="Klavika Bd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1188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 Bd" charset="0"/>
                <a:ea typeface="Klavika Bd" charset="0"/>
                <a:cs typeface="Klavika Bd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6068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9412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 Bd" charset="0"/>
                <a:ea typeface="Klavika Bd" charset="0"/>
                <a:cs typeface="Klavika Bd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29412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 Bd" charset="0"/>
                <a:ea typeface="Klavika Bd" charset="0"/>
                <a:cs typeface="Klavika Bd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2992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99160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 Bd" charset="0"/>
                <a:ea typeface="Klavika Bd" charset="0"/>
                <a:cs typeface="Klavika Bd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99160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 Bd" charset="0"/>
                <a:ea typeface="Klavika Bd" charset="0"/>
                <a:cs typeface="Klavika Bd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9916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914400" y="1188720"/>
            <a:ext cx="10363200" cy="914400"/>
          </a:xfrm>
        </p:spPr>
        <p:txBody>
          <a:bodyPr>
            <a:normAutofit/>
          </a:bodyPr>
          <a:lstStyle>
            <a:lvl1pPr marL="0" indent="0">
              <a:buNone/>
              <a:defRPr sz="5000">
                <a:solidFill>
                  <a:srgbClr val="F05F2A"/>
                </a:solidFill>
                <a:latin typeface="Klavika Bd" charset="0"/>
                <a:ea typeface="Klavika Bd" charset="0"/>
                <a:cs typeface="Klavika B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3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6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F05F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10515600" cy="914400"/>
          </a:xfrm>
        </p:spPr>
        <p:txBody>
          <a:bodyPr anchor="t" anchorCtr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657600"/>
            <a:ext cx="10515600" cy="64008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44044"/>
            <a:ext cx="902525" cy="347472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7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743200"/>
            <a:ext cx="5181600" cy="347472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3200"/>
            <a:ext cx="5181600" cy="347472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2000"/>
              </a:spcBef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1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5157787" cy="457200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482787"/>
            <a:ext cx="5157787" cy="270687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5988" y="2743200"/>
            <a:ext cx="5183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5988" y="3482787"/>
            <a:ext cx="5183188" cy="2706876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s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"/>
            <a:ext cx="10515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6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5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720379" y="6087101"/>
            <a:ext cx="1361500" cy="640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9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10515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44044"/>
            <a:ext cx="897053" cy="3453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0" r:id="rId7"/>
    <p:sldLayoutId id="2147483655" r:id="rId8"/>
    <p:sldLayoutId id="2147483669" r:id="rId9"/>
    <p:sldLayoutId id="2147483665" r:id="rId10"/>
    <p:sldLayoutId id="2147483664" r:id="rId11"/>
    <p:sldLayoutId id="2147483666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F05F2A"/>
          </a:solidFill>
          <a:latin typeface="Klavika Bd" charset="0"/>
          <a:ea typeface="Klavika Bd" charset="0"/>
          <a:cs typeface="Klavika B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313841"/>
          </a:solidFill>
          <a:latin typeface="Klavika Bd"/>
          <a:ea typeface="Klavika Bd"/>
          <a:cs typeface="Klavika Bd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313841"/>
          </a:solidFill>
          <a:latin typeface="Klavika Bd"/>
          <a:ea typeface="Klavika Bd"/>
          <a:cs typeface="Klavika Bd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313841"/>
          </a:solidFill>
          <a:latin typeface="Klavika Bd"/>
          <a:ea typeface="Klavika Bd"/>
          <a:cs typeface="Klavika Bd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13841"/>
          </a:solidFill>
          <a:latin typeface="Klavika Bd"/>
          <a:ea typeface="Klavika Bd"/>
          <a:cs typeface="Klavika Bd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13841"/>
          </a:solidFill>
          <a:latin typeface="Klavika Bd"/>
          <a:ea typeface="Klavika Bd"/>
          <a:cs typeface="Klavika B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13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04" y="3012141"/>
            <a:ext cx="3204992" cy="1237128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 userDrawn="1"/>
        </p:nvSpPr>
        <p:spPr>
          <a:xfrm>
            <a:off x="4572000" y="6301050"/>
            <a:ext cx="3048000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1" i="0" kern="120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Klavika Bd" charset="0"/>
                <a:ea typeface="Klavika Bd" charset="0"/>
                <a:cs typeface="Klavika Bd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+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21.sv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veil.com/" TargetMode="External"/><Relationship Id="rId2" Type="http://schemas.openxmlformats.org/officeDocument/2006/relationships/hyperlink" Target="mailto:sales@preve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3C2_DA0EA9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microsoft.com/office/2018/10/relationships/comments" Target="../comments/modernComment_3B8_17E7B5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E8F3D8-5F42-2272-8FBC-A108BAEE62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D57"/>
          </a:solidFill>
          <a:ln>
            <a:solidFill>
              <a:srgbClr val="1F2D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hape 85"/>
          <p:cNvSpPr/>
          <p:nvPr/>
        </p:nvSpPr>
        <p:spPr>
          <a:xfrm>
            <a:off x="1329710" y="1660886"/>
            <a:ext cx="51296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endParaRPr sz="2500" dirty="0">
              <a:solidFill>
                <a:srgbClr val="313841"/>
              </a:solidFill>
              <a:latin typeface="Klavika Bd"/>
              <a:ea typeface="Klavika Bd"/>
              <a:cs typeface="Klavika B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711" y="854272"/>
            <a:ext cx="11254578" cy="1480257"/>
          </a:xfrm>
        </p:spPr>
        <p:txBody>
          <a:bodyPr/>
          <a:lstStyle/>
          <a:p>
            <a:pPr lvl="0" algn="ctr"/>
            <a:r>
              <a:rPr lang="en-US" sz="4400" dirty="0"/>
              <a:t>What to do When the DoD + Your</a:t>
            </a:r>
            <a:br>
              <a:rPr lang="en-US" sz="4400" dirty="0"/>
            </a:br>
            <a:r>
              <a:rPr lang="en-US" sz="4400" dirty="0"/>
              <a:t>Prime Question your Compliance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33762" y="5131146"/>
            <a:ext cx="4668838" cy="704245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August 15,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127760" y="944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black background with white text and orange key&#10;&#10;Description automatically generated">
            <a:extLst>
              <a:ext uri="{FF2B5EF4-FFF2-40B4-BE49-F238E27FC236}">
                <a16:creationId xmlns:a16="http://schemas.microsoft.com/office/drawing/2014/main" id="{13A34B55-70BF-78EE-467F-124EA155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971" y="1336520"/>
            <a:ext cx="5436059" cy="42005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B7654F-172D-1791-10C2-71201B10FF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5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E5D698-8AF1-6AAE-0AEA-F445A0CA6E7C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D35793-44A9-C031-C077-78831B5CEE3F}"/>
              </a:ext>
            </a:extLst>
          </p:cNvPr>
          <p:cNvSpPr/>
          <p:nvPr/>
        </p:nvSpPr>
        <p:spPr>
          <a:xfrm>
            <a:off x="6421693" y="1120877"/>
            <a:ext cx="5524500" cy="5181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B81F1-D71C-304A-9DB5-A780AEC4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77" y="79060"/>
            <a:ext cx="11415176" cy="914400"/>
          </a:xfrm>
        </p:spPr>
        <p:txBody>
          <a:bodyPr/>
          <a:lstStyle/>
          <a:p>
            <a:pPr algn="ctr"/>
            <a:r>
              <a:rPr lang="en-US" sz="4000" dirty="0"/>
              <a:t>PreVeil’s Certified Partner Community</a:t>
            </a:r>
            <a:br>
              <a:rPr lang="en-US" sz="3200" dirty="0"/>
            </a:br>
            <a:r>
              <a:rPr lang="en-US" sz="2800" dirty="0"/>
              <a:t>Supporting your end-to-end DoD compliance journey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C802F7E-E4F9-4F71-A485-8B29F210F9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2903" y="1774639"/>
            <a:ext cx="5524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ight Arrow Callout 15">
            <a:extLst>
              <a:ext uri="{FF2B5EF4-FFF2-40B4-BE49-F238E27FC236}">
                <a16:creationId xmlns:a16="http://schemas.microsoft.com/office/drawing/2014/main" id="{B9F84FDE-C36C-1ED4-957F-0F0CF0D947B7}"/>
              </a:ext>
            </a:extLst>
          </p:cNvPr>
          <p:cNvSpPr/>
          <p:nvPr/>
        </p:nvSpPr>
        <p:spPr>
          <a:xfrm>
            <a:off x="457331" y="1375559"/>
            <a:ext cx="2088576" cy="4783016"/>
          </a:xfrm>
          <a:prstGeom prst="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Confirm you need CMMC Level 2.0  and the </a:t>
            </a:r>
          </a:p>
          <a:p>
            <a:pPr algn="ctr"/>
            <a:r>
              <a:rPr lang="en-US" sz="1600" dirty="0"/>
              <a:t>scope of users that touch </a:t>
            </a:r>
          </a:p>
          <a:p>
            <a:pPr algn="ctr"/>
            <a:r>
              <a:rPr lang="en-US" sz="1600" dirty="0"/>
              <a:t>CUI or ITAR</a:t>
            </a:r>
          </a:p>
        </p:txBody>
      </p:sp>
      <p:sp>
        <p:nvSpPr>
          <p:cNvPr id="17" name="Right Arrow Callout 16">
            <a:extLst>
              <a:ext uri="{FF2B5EF4-FFF2-40B4-BE49-F238E27FC236}">
                <a16:creationId xmlns:a16="http://schemas.microsoft.com/office/drawing/2014/main" id="{6371ECBB-367D-7227-D20A-AACBB65584E7}"/>
              </a:ext>
            </a:extLst>
          </p:cNvPr>
          <p:cNvSpPr/>
          <p:nvPr/>
        </p:nvSpPr>
        <p:spPr>
          <a:xfrm>
            <a:off x="2571025" y="1375559"/>
            <a:ext cx="2088577" cy="4783016"/>
          </a:xfrm>
          <a:prstGeom prst="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Deploy a DFARS -compliant encryption platform</a:t>
            </a:r>
          </a:p>
          <a:p>
            <a:pPr algn="ctr"/>
            <a:r>
              <a:rPr lang="en-US" sz="1600" dirty="0"/>
              <a:t>to</a:t>
            </a:r>
          </a:p>
          <a:p>
            <a:pPr algn="ctr"/>
            <a:r>
              <a:rPr lang="en-US" sz="1600" dirty="0"/>
              <a:t>immediately secure data from attack</a:t>
            </a:r>
          </a:p>
        </p:txBody>
      </p:sp>
      <p:sp>
        <p:nvSpPr>
          <p:cNvPr id="18" name="Right Arrow Callout 17">
            <a:extLst>
              <a:ext uri="{FF2B5EF4-FFF2-40B4-BE49-F238E27FC236}">
                <a16:creationId xmlns:a16="http://schemas.microsoft.com/office/drawing/2014/main" id="{02864F22-A94A-6A77-D046-AB672CC9918B}"/>
              </a:ext>
            </a:extLst>
          </p:cNvPr>
          <p:cNvSpPr/>
          <p:nvPr/>
        </p:nvSpPr>
        <p:spPr>
          <a:xfrm>
            <a:off x="4698868" y="1375559"/>
            <a:ext cx="2088576" cy="4783016"/>
          </a:xfrm>
          <a:prstGeom prst="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Generate SSP, Policies, SOPs and other supporting documents for SPRS reporting</a:t>
            </a:r>
          </a:p>
          <a:p>
            <a:pPr algn="ctr"/>
            <a:endParaRPr lang="en-US" sz="1600" dirty="0"/>
          </a:p>
        </p:txBody>
      </p:sp>
      <p:sp>
        <p:nvSpPr>
          <p:cNvPr id="20" name="Right Arrow Callout 19">
            <a:extLst>
              <a:ext uri="{FF2B5EF4-FFF2-40B4-BE49-F238E27FC236}">
                <a16:creationId xmlns:a16="http://schemas.microsoft.com/office/drawing/2014/main" id="{2BA9DFB5-1726-E132-326D-889D35018062}"/>
              </a:ext>
            </a:extLst>
          </p:cNvPr>
          <p:cNvSpPr/>
          <p:nvPr/>
        </p:nvSpPr>
        <p:spPr>
          <a:xfrm>
            <a:off x="6860154" y="1375559"/>
            <a:ext cx="2088577" cy="4783016"/>
          </a:xfrm>
          <a:prstGeom prst="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Obtain CMMC advice from a </a:t>
            </a:r>
            <a:r>
              <a:rPr lang="en-US" sz="1600" dirty="0" err="1"/>
              <a:t>PreVeil</a:t>
            </a:r>
            <a:r>
              <a:rPr lang="en-US" sz="1600" dirty="0"/>
              <a:t> Certified RP/RPO</a:t>
            </a:r>
          </a:p>
          <a:p>
            <a:pPr algn="ctr"/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90B608-2A47-BFF5-E470-5977418F4B30}"/>
              </a:ext>
            </a:extLst>
          </p:cNvPr>
          <p:cNvSpPr/>
          <p:nvPr/>
        </p:nvSpPr>
        <p:spPr>
          <a:xfrm>
            <a:off x="9004719" y="1375559"/>
            <a:ext cx="1423221" cy="47830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Obtain a CMMC assessment from a </a:t>
            </a:r>
            <a:r>
              <a:rPr lang="en-US" sz="1600" dirty="0" err="1"/>
              <a:t>PreVeil</a:t>
            </a:r>
            <a:r>
              <a:rPr lang="en-US" sz="1600" dirty="0"/>
              <a:t> Preferred Authorized C3PAO</a:t>
            </a:r>
          </a:p>
          <a:p>
            <a:pPr algn="ctr"/>
            <a:endParaRPr lang="en-US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817F8AC-9D52-0652-4810-F3BF9439B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727" y="1519861"/>
            <a:ext cx="1262470" cy="6432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36113D3E-857E-B9AB-911C-E82BCF794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1595" y="2555762"/>
            <a:ext cx="1187605" cy="118760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B044456-C86C-63DC-783D-7D827EEE06D1}"/>
              </a:ext>
            </a:extLst>
          </p:cNvPr>
          <p:cNvSpPr/>
          <p:nvPr/>
        </p:nvSpPr>
        <p:spPr>
          <a:xfrm>
            <a:off x="10371950" y="3741842"/>
            <a:ext cx="1650905" cy="489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05F2A"/>
                </a:solidFill>
              </a:rPr>
              <a:t>Compliance</a:t>
            </a:r>
          </a:p>
          <a:p>
            <a:pPr algn="ctr"/>
            <a:r>
              <a:rPr lang="en-US" b="1" dirty="0">
                <a:solidFill>
                  <a:srgbClr val="F05F2A"/>
                </a:solidFill>
              </a:rPr>
              <a:t>Certification!</a:t>
            </a:r>
          </a:p>
        </p:txBody>
      </p:sp>
      <p:pic>
        <p:nvPicPr>
          <p:cNvPr id="3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6D0C8FE6-4989-951E-A7C2-0B1D1FC58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783820" y="1519861"/>
            <a:ext cx="1145031" cy="792372"/>
          </a:xfrm>
        </p:spPr>
      </p:pic>
      <p:pic>
        <p:nvPicPr>
          <p:cNvPr id="1026" name="Picture 2" descr="New to CMMC? Start here for info about CMMC | CMMC Audit ...">
            <a:extLst>
              <a:ext uri="{FF2B5EF4-FFF2-40B4-BE49-F238E27FC236}">
                <a16:creationId xmlns:a16="http://schemas.microsoft.com/office/drawing/2014/main" id="{D4917DBF-1152-58E0-375A-F68C4C52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7" y="1519861"/>
            <a:ext cx="1230516" cy="8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0FE2A1-E41E-467C-A88D-BEEA3E4FB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755" y="1519861"/>
            <a:ext cx="1276381" cy="898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A3643-0045-E1B1-4C9A-FC56DEB2D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350" y="1502882"/>
            <a:ext cx="1294881" cy="9154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478E92-EEBA-FBAE-C5FD-758D45DCB5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white text and orange key&#10;&#10;Description automatically generated">
            <a:extLst>
              <a:ext uri="{FF2B5EF4-FFF2-40B4-BE49-F238E27FC236}">
                <a16:creationId xmlns:a16="http://schemas.microsoft.com/office/drawing/2014/main" id="{60166022-E8E6-4303-8071-F9757DC24F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7556" y="5533292"/>
            <a:ext cx="1835582" cy="14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2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4FB7D7-C598-DCD2-05D4-81D023FD3744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13E09-1E2F-E031-C5CF-5A1524CC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77" y="339214"/>
            <a:ext cx="10515600" cy="914400"/>
          </a:xfrm>
        </p:spPr>
        <p:txBody>
          <a:bodyPr/>
          <a:lstStyle/>
          <a:p>
            <a:pPr algn="ctr"/>
            <a:r>
              <a:rPr lang="en-US" dirty="0"/>
              <a:t>What to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CCBE-3F26-BE8E-7DD4-088CC166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85" y="1701428"/>
            <a:ext cx="9983429" cy="4725178"/>
          </a:xfrm>
        </p:spPr>
        <p:txBody>
          <a:bodyPr>
            <a:normAutofit/>
          </a:bodyPr>
          <a:lstStyle/>
          <a:p>
            <a:r>
              <a:rPr lang="en-US" sz="2800" dirty="0"/>
              <a:t>For interested DoD Contractors –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Reach out to your PreVeil account manager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Send an email to </a:t>
            </a:r>
            <a:r>
              <a:rPr lang="en-US" sz="2800" dirty="0">
                <a:hlinkClick r:id="rId2"/>
              </a:rPr>
              <a:t>sales@preveil.com</a:t>
            </a: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Click Contact Sales on our website </a:t>
            </a:r>
            <a:r>
              <a:rPr lang="en-US" sz="2800" dirty="0">
                <a:hlinkClick r:id="rId3"/>
              </a:rPr>
              <a:t>www.preveil.com</a:t>
            </a: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For interested Partners –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Connect with your PreVeil partner manager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Click Become a Partner on our website </a:t>
            </a:r>
            <a:r>
              <a:rPr lang="en-US" sz="2800" dirty="0">
                <a:hlinkClick r:id="rId3"/>
              </a:rPr>
              <a:t>www.preveil.com</a:t>
            </a: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139C6-9A25-7DE5-A26C-0A41D5B28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7BB15-9937-C9E6-FD66-67BE7015E9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 and orange key&#10;&#10;Description automatically generated">
            <a:extLst>
              <a:ext uri="{FF2B5EF4-FFF2-40B4-BE49-F238E27FC236}">
                <a16:creationId xmlns:a16="http://schemas.microsoft.com/office/drawing/2014/main" id="{7995EA4B-2A6D-0A8E-BB77-EE29EACAA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556" y="5533292"/>
            <a:ext cx="1835582" cy="14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C6190C-4327-F18D-1245-F4500CABCE0B}"/>
              </a:ext>
            </a:extLst>
          </p:cNvPr>
          <p:cNvSpPr/>
          <p:nvPr/>
        </p:nvSpPr>
        <p:spPr>
          <a:xfrm>
            <a:off x="-1" y="15629"/>
            <a:ext cx="1219200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13E09-1E2F-E031-C5CF-5A1524CC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264587"/>
            <a:ext cx="10515600" cy="914400"/>
          </a:xfrm>
        </p:spPr>
        <p:txBody>
          <a:bodyPr/>
          <a:lstStyle/>
          <a:p>
            <a:pPr algn="ctr"/>
            <a:r>
              <a:rPr lang="en-US" dirty="0"/>
              <a:t>Why did I get this letter?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CCBE-3F26-BE8E-7DD4-088CC166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4174"/>
            <a:ext cx="11111345" cy="4253896"/>
          </a:xfrm>
        </p:spPr>
        <p:txBody>
          <a:bodyPr>
            <a:normAutofit/>
          </a:bodyPr>
          <a:lstStyle/>
          <a:p>
            <a:r>
              <a:rPr lang="en-US" sz="2800" dirty="0"/>
              <a:t>Primes and Tier 1 contractors under pressure to secure our nation’s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DFARS 7012, DFARS 7019/7020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NIST 800-171 compliance is a necessity today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CMMC assessment process looming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June 2023 DoD Memo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139C6-9A25-7DE5-A26C-0A41D5B28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C7A3F-F8C6-40F9-254C-C20061D6FF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 and orange key&#10;&#10;Description automatically generated">
            <a:extLst>
              <a:ext uri="{FF2B5EF4-FFF2-40B4-BE49-F238E27FC236}">
                <a16:creationId xmlns:a16="http://schemas.microsoft.com/office/drawing/2014/main" id="{B367DE42-D2AE-28D8-90F2-B5542F686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556" y="5533292"/>
            <a:ext cx="1835582" cy="14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5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5CAE18-8E99-A222-81C0-C247C8B5CA4C}"/>
              </a:ext>
            </a:extLst>
          </p:cNvPr>
          <p:cNvSpPr/>
          <p:nvPr/>
        </p:nvSpPr>
        <p:spPr>
          <a:xfrm>
            <a:off x="-1" y="15629"/>
            <a:ext cx="1219200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13E09-1E2F-E031-C5CF-5A1524CC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515600" cy="914400"/>
          </a:xfrm>
        </p:spPr>
        <p:txBody>
          <a:bodyPr/>
          <a:lstStyle/>
          <a:p>
            <a:pPr algn="ctr"/>
            <a:r>
              <a:rPr lang="en-US" dirty="0"/>
              <a:t>What is the letter asking?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CCBE-3F26-BE8E-7DD4-088CC166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55272"/>
            <a:ext cx="10515600" cy="373089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Status of your SSP (System Security Plan)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Timeline for closing POA&amp;Ms (Plan of Action &amp; Milestones)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SPRS (Supplier Performance Risk System) score at or above a specified level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139C6-9A25-7DE5-A26C-0A41D5B28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BA3BA-56C9-7F0A-4CC9-1A57983EA4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 and orange key&#10;&#10;Description automatically generated">
            <a:extLst>
              <a:ext uri="{FF2B5EF4-FFF2-40B4-BE49-F238E27FC236}">
                <a16:creationId xmlns:a16="http://schemas.microsoft.com/office/drawing/2014/main" id="{C43E9EA2-0996-5A86-A962-69D3F42E5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556" y="5533292"/>
            <a:ext cx="1835582" cy="14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4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094CD9-680A-B1E1-7B64-79CCBD49CC4B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13E09-1E2F-E031-C5CF-5A1524CC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515600" cy="914400"/>
          </a:xfrm>
        </p:spPr>
        <p:txBody>
          <a:bodyPr/>
          <a:lstStyle/>
          <a:p>
            <a:pPr algn="ctr"/>
            <a:r>
              <a:rPr lang="en-US" dirty="0"/>
              <a:t>Two groups of DoD subcontractors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CCBE-3F26-BE8E-7DD4-088CC166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55273"/>
            <a:ext cx="10515600" cy="3200400"/>
          </a:xfrm>
        </p:spPr>
        <p:txBody>
          <a:bodyPr>
            <a:normAutofit/>
          </a:bodyPr>
          <a:lstStyle/>
          <a:p>
            <a:r>
              <a:rPr lang="en-US" sz="3200" dirty="0"/>
              <a:t>Group 1 -- Those that have already received a letter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Group 2 -- Those that will soon receive a 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139C6-9A25-7DE5-A26C-0A41D5B28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1DB36A-456C-CEC6-FE55-A8CBFB7F44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 and orange key&#10;&#10;Description automatically generated">
            <a:extLst>
              <a:ext uri="{FF2B5EF4-FFF2-40B4-BE49-F238E27FC236}">
                <a16:creationId xmlns:a16="http://schemas.microsoft.com/office/drawing/2014/main" id="{FBE94F86-BBEB-C82B-7CC8-F194189D3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556" y="5533292"/>
            <a:ext cx="1835582" cy="14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939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1B27BB-AE76-B6B3-F53A-DC26DA8B3FE2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13E09-1E2F-E031-C5CF-5A1524CC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19" y="339213"/>
            <a:ext cx="10515600" cy="914400"/>
          </a:xfrm>
        </p:spPr>
        <p:txBody>
          <a:bodyPr/>
          <a:lstStyle/>
          <a:p>
            <a:pPr algn="ctr"/>
            <a:r>
              <a:rPr lang="en-US" dirty="0"/>
              <a:t>What should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CCBE-3F26-BE8E-7DD4-088CC166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1573161"/>
            <a:ext cx="10100857" cy="4243439"/>
          </a:xfrm>
        </p:spPr>
        <p:txBody>
          <a:bodyPr>
            <a:normAutofit/>
          </a:bodyPr>
          <a:lstStyle/>
          <a:p>
            <a:r>
              <a:rPr lang="en-US" sz="2800" u="sng" dirty="0"/>
              <a:t>It depends</a:t>
            </a:r>
            <a:r>
              <a:rPr lang="en-US" sz="2800" dirty="0"/>
              <a:t> on the status of your cybersecurity program</a:t>
            </a:r>
          </a:p>
          <a:p>
            <a:endParaRPr lang="en-US" sz="2800" dirty="0"/>
          </a:p>
          <a:p>
            <a:r>
              <a:rPr lang="en-US" sz="2800" dirty="0"/>
              <a:t>Three key questions to ask: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/>
              <a:t>Do you have a DFARS compliant platform to support CUI?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/>
              <a:t>Do you have a comprehensive SSP with Policies and SOPs (Standard Operating Procedures)?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/>
              <a:t>Do you have internal compliance expertise or a relationship with a certified NIST/CMMC third-party consultant?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139C6-9A25-7DE5-A26C-0A41D5B28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9C5EF-0E88-2251-1A61-FF897AFEED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 and orange key&#10;&#10;Description automatically generated">
            <a:extLst>
              <a:ext uri="{FF2B5EF4-FFF2-40B4-BE49-F238E27FC236}">
                <a16:creationId xmlns:a16="http://schemas.microsoft.com/office/drawing/2014/main" id="{31075366-B463-884F-4A2E-A3D282DC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556" y="5533292"/>
            <a:ext cx="1835582" cy="14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3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45814C-FC49-917A-765C-00C6C620D713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30F258-572B-AD24-BBE1-2C0995293795}"/>
              </a:ext>
            </a:extLst>
          </p:cNvPr>
          <p:cNvSpPr/>
          <p:nvPr/>
        </p:nvSpPr>
        <p:spPr>
          <a:xfrm>
            <a:off x="0" y="-1"/>
            <a:ext cx="1219200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13E09-1E2F-E031-C5CF-5A1524CC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77" y="339214"/>
            <a:ext cx="10515600" cy="914400"/>
          </a:xfrm>
        </p:spPr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CCBE-3F26-BE8E-7DD4-088CC166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19304"/>
            <a:ext cx="10036277" cy="39539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Protect the sensitive data as soon as possible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Get a jump start on the compliance documentation challenge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Fill the gaps in your organization’s compliance knowledge 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139C6-9A25-7DE5-A26C-0A41D5B28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BF2959-19D3-7D89-9FAE-032AECA5C1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white text and orange key&#10;&#10;Description automatically generated">
            <a:extLst>
              <a:ext uri="{FF2B5EF4-FFF2-40B4-BE49-F238E27FC236}">
                <a16:creationId xmlns:a16="http://schemas.microsoft.com/office/drawing/2014/main" id="{0F3BAA3D-EE57-E77C-49C5-5DFF75D9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556" y="5533292"/>
            <a:ext cx="1835582" cy="14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2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040CA6A-776E-25D3-FE79-003EB3BFCA8D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CA78F-99FA-1E53-BC2F-973BB9DC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158612"/>
            <a:ext cx="10515600" cy="914400"/>
          </a:xfrm>
        </p:spPr>
        <p:txBody>
          <a:bodyPr/>
          <a:lstStyle/>
          <a:p>
            <a:pPr algn="ctr"/>
            <a:r>
              <a:rPr lang="en-US" sz="4000" dirty="0"/>
              <a:t>PreVeil’s End to End Compliance 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90C12-73D7-E43F-589D-CE463E27138B}"/>
              </a:ext>
            </a:extLst>
          </p:cNvPr>
          <p:cNvSpPr txBox="1"/>
          <p:nvPr/>
        </p:nvSpPr>
        <p:spPr>
          <a:xfrm>
            <a:off x="351692" y="1270153"/>
            <a:ext cx="333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Simple and Secure </a:t>
            </a:r>
          </a:p>
          <a:p>
            <a:pPr algn="ctr"/>
            <a:r>
              <a:rPr lang="en-US" b="1" dirty="0"/>
              <a:t>DFARS 7012 Compliant Platform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06533-95DF-C720-DA70-1A4680057C5E}"/>
              </a:ext>
            </a:extLst>
          </p:cNvPr>
          <p:cNvSpPr txBox="1"/>
          <p:nvPr/>
        </p:nvSpPr>
        <p:spPr>
          <a:xfrm>
            <a:off x="4594236" y="1270154"/>
            <a:ext cx="295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NIST/CMMC Compliance</a:t>
            </a:r>
          </a:p>
          <a:p>
            <a:pPr algn="ctr"/>
            <a:r>
              <a:rPr lang="en-US" b="1" dirty="0"/>
              <a:t>Documentation &amp;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9DB66-B9DD-3A24-A6A9-CBB3C8859A2A}"/>
              </a:ext>
            </a:extLst>
          </p:cNvPr>
          <p:cNvSpPr txBox="1"/>
          <p:nvPr/>
        </p:nvSpPr>
        <p:spPr>
          <a:xfrm>
            <a:off x="8294821" y="1270153"/>
            <a:ext cx="295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Certified RPO and C3PAO</a:t>
            </a:r>
          </a:p>
          <a:p>
            <a:pPr algn="ctr"/>
            <a:r>
              <a:rPr lang="en-US" b="1" dirty="0"/>
              <a:t>CMMC Partner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8C84B-E895-AECB-ABAF-DF60CB9D3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0" y="2065226"/>
            <a:ext cx="4018720" cy="2073800"/>
          </a:xfrm>
          <a:prstGeom prst="rect">
            <a:avLst/>
          </a:prstGeom>
        </p:spPr>
      </p:pic>
      <p:pic>
        <p:nvPicPr>
          <p:cNvPr id="10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8D5633F-23AD-5B86-B9CF-E1D1F40A3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6162" y="2097968"/>
            <a:ext cx="3519675" cy="219386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CE6FCC-F922-F96A-D5CE-B66FB9775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601" y="2249857"/>
            <a:ext cx="3545984" cy="753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087B89-D0CF-7F0C-869D-AFB70469B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601" y="3066635"/>
            <a:ext cx="3545984" cy="12724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406055-2454-6EC1-47E6-F90AB4D78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2505" y="3603577"/>
            <a:ext cx="1394044" cy="1376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776A88-82F8-2998-496D-A5CA35660ED4}"/>
              </a:ext>
            </a:extLst>
          </p:cNvPr>
          <p:cNvSpPr txBox="1"/>
          <p:nvPr/>
        </p:nvSpPr>
        <p:spPr>
          <a:xfrm>
            <a:off x="786581" y="5110535"/>
            <a:ext cx="3244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PreVeil</a:t>
            </a:r>
            <a:r>
              <a:rPr lang="en-US" dirty="0"/>
              <a:t> is an easy to deploy, compliant system for handling CUI and ITAR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14990-6229-970A-6FC6-9D187523B205}"/>
              </a:ext>
            </a:extLst>
          </p:cNvPr>
          <p:cNvSpPr txBox="1"/>
          <p:nvPr/>
        </p:nvSpPr>
        <p:spPr>
          <a:xfrm>
            <a:off x="4532534" y="4833536"/>
            <a:ext cx="3395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ultimate set of pre-filled compliance documents, education and support customized for </a:t>
            </a:r>
            <a:r>
              <a:rPr lang="en-US" dirty="0" err="1"/>
              <a:t>PreVeil</a:t>
            </a:r>
            <a:r>
              <a:rPr lang="en-US" dirty="0"/>
              <a:t> deployments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87186-7468-5251-8CDC-EFC37F5C183E}"/>
              </a:ext>
            </a:extLst>
          </p:cNvPr>
          <p:cNvSpPr txBox="1"/>
          <p:nvPr/>
        </p:nvSpPr>
        <p:spPr>
          <a:xfrm>
            <a:off x="8253935" y="4833536"/>
            <a:ext cx="3395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Save time and money with certified partners that understand the PreVeil security model and our documentation package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794A0D-FA45-4507-3C3F-D04DF44559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background with white text and orange key&#10;&#10;Description automatically generated">
            <a:extLst>
              <a:ext uri="{FF2B5EF4-FFF2-40B4-BE49-F238E27FC236}">
                <a16:creationId xmlns:a16="http://schemas.microsoft.com/office/drawing/2014/main" id="{97B381A0-21FA-7253-54D6-A8239EE72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7556" y="5533292"/>
            <a:ext cx="1835582" cy="14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3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A86BE5-4C51-FE62-CD50-2E2C4D605F06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5C9A2-7CFB-BCBD-80CD-8699A4EA0364}"/>
              </a:ext>
            </a:extLst>
          </p:cNvPr>
          <p:cNvSpPr txBox="1"/>
          <p:nvPr/>
        </p:nvSpPr>
        <p:spPr>
          <a:xfrm>
            <a:off x="409165" y="5383854"/>
            <a:ext cx="1057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313841"/>
                </a:solidFill>
                <a:latin typeface="Klavika Rg" panose="020B0506040000020004"/>
              </a:rPr>
              <a:t>Seamlessly integrates with Outlook and File Explorer</a:t>
            </a:r>
          </a:p>
          <a:p>
            <a:pPr algn="ctr"/>
            <a:r>
              <a:rPr lang="en-US" sz="2000" i="1" dirty="0">
                <a:solidFill>
                  <a:srgbClr val="313841"/>
                </a:solidFill>
                <a:latin typeface="Klavika Rg" panose="020B0506040000020004"/>
              </a:rPr>
              <a:t>Maintain your existing Commercial MS365, Google Workspace or on-premise environment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984652-7F29-D24C-73C7-D9F34069D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3" y="1283346"/>
            <a:ext cx="4904838" cy="4170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DF9182-3C82-0577-089C-3C368D2F5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937" y="1210102"/>
            <a:ext cx="4875644" cy="4162756"/>
          </a:xfrm>
          <a:prstGeom prst="rect">
            <a:avLst/>
          </a:prstGeom>
        </p:spPr>
      </p:pic>
      <p:pic>
        <p:nvPicPr>
          <p:cNvPr id="2050" name="Picture 2" descr="File:Unofficial Windows logo variant - 2002–2012 ...">
            <a:extLst>
              <a:ext uri="{FF2B5EF4-FFF2-40B4-BE49-F238E27FC236}">
                <a16:creationId xmlns:a16="http://schemas.microsoft.com/office/drawing/2014/main" id="{109F721E-DF7D-3EFA-3CD2-919DE1A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20" y="6311011"/>
            <a:ext cx="491489" cy="43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cOS Apple Operating Systems, apple, angle, text, logo png ...">
            <a:extLst>
              <a:ext uri="{FF2B5EF4-FFF2-40B4-BE49-F238E27FC236}">
                <a16:creationId xmlns:a16="http://schemas.microsoft.com/office/drawing/2014/main" id="{E0BDADDB-2CD6-B499-7FD3-B9D54A73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49" y="6299206"/>
            <a:ext cx="565051" cy="4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os Logo png images | PNGWing">
            <a:extLst>
              <a:ext uri="{FF2B5EF4-FFF2-40B4-BE49-F238E27FC236}">
                <a16:creationId xmlns:a16="http://schemas.microsoft.com/office/drawing/2014/main" id="{1A781FF4-8E84-D751-AF38-B88D3E88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40" y="6299206"/>
            <a:ext cx="492933" cy="4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804FEBF-FFFE-20C0-EBC4-65893668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13" y="6260877"/>
            <a:ext cx="412831" cy="4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inux Logo and symbol, meaning, history, PNG, brand">
            <a:extLst>
              <a:ext uri="{FF2B5EF4-FFF2-40B4-BE49-F238E27FC236}">
                <a16:creationId xmlns:a16="http://schemas.microsoft.com/office/drawing/2014/main" id="{4B481B4F-7AC0-451F-3457-1D12596C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84" y="6311011"/>
            <a:ext cx="721963" cy="3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8BD6F-1E08-6135-2F8D-700E7C46ACF3}"/>
              </a:ext>
            </a:extLst>
          </p:cNvPr>
          <p:cNvSpPr txBox="1"/>
          <p:nvPr/>
        </p:nvSpPr>
        <p:spPr>
          <a:xfrm>
            <a:off x="2664542" y="6359527"/>
            <a:ext cx="210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PreVeil</a:t>
            </a:r>
            <a:r>
              <a:rPr lang="en-US" dirty="0"/>
              <a:t> available for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B5CF4-99DD-8D10-60B3-67B5E30AA5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 and orange key&#10;&#10;Description automatically generated">
            <a:extLst>
              <a:ext uri="{FF2B5EF4-FFF2-40B4-BE49-F238E27FC236}">
                <a16:creationId xmlns:a16="http://schemas.microsoft.com/office/drawing/2014/main" id="{0520C73F-A4F3-0984-3C62-E3991F74A1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7556" y="5533292"/>
            <a:ext cx="1835582" cy="1418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44A4B-38EC-5448-B486-E4A380BA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20" y="147758"/>
            <a:ext cx="11435099" cy="914400"/>
          </a:xfrm>
        </p:spPr>
        <p:txBody>
          <a:bodyPr/>
          <a:lstStyle/>
          <a:p>
            <a:pPr algn="ctr"/>
            <a:r>
              <a:rPr lang="en-US" sz="4000" dirty="0"/>
              <a:t>PreVeil Mail &amp; Drive</a:t>
            </a:r>
            <a:br>
              <a:rPr lang="en-US" sz="4000" dirty="0"/>
            </a:br>
            <a:r>
              <a:rPr lang="en-US" sz="2800" dirty="0"/>
              <a:t>All data is encrypted and stored in the FedRAMP High Impact AWS GovCloud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0611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6FE8E-042C-AAF4-0068-7FF72687811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B81F1-D71C-304A-9DB5-A780AEC4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53" y="161446"/>
            <a:ext cx="11467646" cy="738122"/>
          </a:xfrm>
        </p:spPr>
        <p:txBody>
          <a:bodyPr/>
          <a:lstStyle/>
          <a:p>
            <a:pPr algn="ctr"/>
            <a:r>
              <a:rPr lang="en-US" sz="4000" dirty="0"/>
              <a:t>PreVeil Compliance Documentation &amp; Education</a:t>
            </a:r>
            <a:br>
              <a:rPr lang="en-US" sz="3200" dirty="0"/>
            </a:br>
            <a:endParaRPr lang="en-US" sz="28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C802F7E-E4F9-4F71-A485-8B29F210F9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8988" y="2480944"/>
            <a:ext cx="5524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704A4-9AA0-B69A-D9D8-9F8FB7A130DB}"/>
              </a:ext>
            </a:extLst>
          </p:cNvPr>
          <p:cNvSpPr txBox="1"/>
          <p:nvPr/>
        </p:nvSpPr>
        <p:spPr>
          <a:xfrm>
            <a:off x="831088" y="1457290"/>
            <a:ext cx="275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Pre-filled SSP, CRM and Policy documents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C9A67-B4D0-698A-396F-CBBD96194732}"/>
              </a:ext>
            </a:extLst>
          </p:cNvPr>
          <p:cNvSpPr txBox="1"/>
          <p:nvPr/>
        </p:nvSpPr>
        <p:spPr>
          <a:xfrm>
            <a:off x="4486768" y="1457291"/>
            <a:ext cx="295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PreVeil</a:t>
            </a:r>
            <a:r>
              <a:rPr lang="en-US" b="1" dirty="0"/>
              <a:t> University including SOP and Artifact templates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51366-3AE9-BD1B-5B2A-2A9B806C2043}"/>
              </a:ext>
            </a:extLst>
          </p:cNvPr>
          <p:cNvSpPr txBox="1"/>
          <p:nvPr/>
        </p:nvSpPr>
        <p:spPr>
          <a:xfrm>
            <a:off x="8187353" y="1457290"/>
            <a:ext cx="317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Support from PreVeil’s own CMMC Certified Professionals</a:t>
            </a:r>
          </a:p>
        </p:txBody>
      </p:sp>
      <p:pic>
        <p:nvPicPr>
          <p:cNvPr id="13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7A7D17C0-9F1D-1133-6977-681C1C10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53" y="2253789"/>
            <a:ext cx="3723685" cy="23210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A8C85D-FF3C-48DF-ED46-F6F97C2535B3}"/>
              </a:ext>
            </a:extLst>
          </p:cNvPr>
          <p:cNvSpPr txBox="1"/>
          <p:nvPr/>
        </p:nvSpPr>
        <p:spPr>
          <a:xfrm>
            <a:off x="1213184" y="5035273"/>
            <a:ext cx="101477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313841"/>
                </a:solidFill>
                <a:latin typeface="Klavika Rg" panose="020B0506040000020004"/>
              </a:rPr>
              <a:t>All PreVeil documentation reviewed by Authorized C3PAOs</a:t>
            </a:r>
          </a:p>
          <a:p>
            <a:pPr algn="ctr"/>
            <a:r>
              <a:rPr lang="en-US" sz="2400" i="1" dirty="0">
                <a:solidFill>
                  <a:srgbClr val="313841"/>
                </a:solidFill>
                <a:latin typeface="Klavika Rg" panose="020B0506040000020004"/>
              </a:rPr>
              <a:t>Save hundreds of hours on NIST/CMMC compliance documentation preparation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384EF-8A66-BB13-3C4D-6FA7D2D8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353" y="2264512"/>
            <a:ext cx="3173559" cy="228009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AF0796-AEAE-1E4A-62C1-C634DFFB8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794" y="2264514"/>
            <a:ext cx="3379038" cy="223852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B68903-A971-C9E8-EEC2-A3D690A44D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white text and orange key&#10;&#10;Description automatically generated">
            <a:extLst>
              <a:ext uri="{FF2B5EF4-FFF2-40B4-BE49-F238E27FC236}">
                <a16:creationId xmlns:a16="http://schemas.microsoft.com/office/drawing/2014/main" id="{779106DA-DF2D-95A6-A99E-2A663A43F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556" y="5533292"/>
            <a:ext cx="1835582" cy="14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Veil_PPT_Template_Working" id="{5EE8AA4C-F7BF-0348-B24D-476425F64619}" vid="{D4556532-CC10-E941-BF78-850BFC49420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Veil_PPT_Template_Working" id="{5EE8AA4C-F7BF-0348-B24D-476425F64619}" vid="{0003E0A5-C6A5-E349-85AE-4F176B21F7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359974</TotalTime>
  <Words>517</Words>
  <Application>Microsoft Macintosh PowerPoint</Application>
  <PresentationFormat>Widescreen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Klavika Bd</vt:lpstr>
      <vt:lpstr>Klavika Regular</vt:lpstr>
      <vt:lpstr>Klavika Rg</vt:lpstr>
      <vt:lpstr>Office Theme</vt:lpstr>
      <vt:lpstr>Custom Design</vt:lpstr>
      <vt:lpstr>What to do When the DoD + Your Prime Question your Compliance</vt:lpstr>
      <vt:lpstr>Why did I get this letter?</vt:lpstr>
      <vt:lpstr>What is the letter asking?</vt:lpstr>
      <vt:lpstr>Two groups of DoD subcontractors</vt:lpstr>
      <vt:lpstr>What should you do?</vt:lpstr>
      <vt:lpstr>Next steps</vt:lpstr>
      <vt:lpstr>PreVeil’s End to End Compliance Solution</vt:lpstr>
      <vt:lpstr>PreVeil Mail &amp; Drive All data is encrypted and stored in the FedRAMP High Impact AWS GovCloud</vt:lpstr>
      <vt:lpstr>PreVeil Compliance Documentation &amp; Education </vt:lpstr>
      <vt:lpstr>PreVeil’s Certified Partner Community Supporting your end-to-end DoD compliance journey</vt:lpstr>
      <vt:lpstr>What to do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Orlee Berlove</cp:lastModifiedBy>
  <cp:revision>2379</cp:revision>
  <cp:lastPrinted>2022-08-16T17:52:18Z</cp:lastPrinted>
  <dcterms:created xsi:type="dcterms:W3CDTF">2015-10-15T00:27:06Z</dcterms:created>
  <dcterms:modified xsi:type="dcterms:W3CDTF">2023-08-15T14:28:11Z</dcterms:modified>
</cp:coreProperties>
</file>